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007578938" r:id="rId2"/>
    <p:sldId id="2007578940" r:id="rId3"/>
    <p:sldId id="2007578941" r:id="rId4"/>
    <p:sldId id="2007578936" r:id="rId5"/>
    <p:sldId id="2007578942" r:id="rId6"/>
    <p:sldId id="2007578937" r:id="rId7"/>
    <p:sldId id="2007578939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BBBE"/>
    <a:srgbClr val="33AAAA"/>
    <a:srgbClr val="229999"/>
    <a:srgbClr val="278888"/>
    <a:srgbClr val="C33718"/>
    <a:srgbClr val="F05943"/>
    <a:srgbClr val="F78373"/>
    <a:srgbClr val="545454"/>
    <a:srgbClr val="FFFFFF"/>
    <a:srgbClr val="978D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20" d="100"/>
          <a:sy n="20" d="100"/>
        </p:scale>
        <p:origin x="2525" y="1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BF6D1FC-8CFD-012C-2679-2044811A0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1E20B7F-B845-BE63-CA2B-48BFEDD9D5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793FFAC-372D-9F21-D549-B195CB0C5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6A35-114D-45BE-8765-438245718B56}" type="datetimeFigureOut">
              <a:rPr lang="zh-TW" altLang="en-US" smtClean="0"/>
              <a:t>2022/8/27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E8908D2-A550-791C-CEEF-42EF7A93D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C6F3CE-2621-D427-3126-82CC9BE22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99E8-AB62-438F-B570-434EF98C15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7469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8E913E-2A45-60B3-B283-C07279C41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DAFB0074-28C2-C9B8-6319-7810B5423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A4BD3E6-0312-3D70-F1A6-39BC7D3FF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6A35-114D-45BE-8765-438245718B56}" type="datetimeFigureOut">
              <a:rPr lang="zh-TW" altLang="en-US" smtClean="0"/>
              <a:t>2022/8/27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24B637B-C4AA-2673-AD81-33B2416CF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096243E-0B4B-14C5-98A0-EAB48638B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99E8-AB62-438F-B570-434EF98C15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8027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17D5ED9-6D61-5077-731D-CAD9A5C8C5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57B74FC4-12A9-E875-21DA-72509F606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FB070ED-886F-DAB9-C871-E4D3996370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6A35-114D-45BE-8765-438245718B56}" type="datetimeFigureOut">
              <a:rPr lang="zh-TW" altLang="en-US" smtClean="0"/>
              <a:t>2022/8/27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F359BD9-0C10-4BE0-28D6-9D281390A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13BF63F-32A7-62E5-62B6-369D073F4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99E8-AB62-438F-B570-434EF98C15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6896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B3904E-CC3B-0B4D-CFD0-F0AE42352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4E05845-39F6-5F87-C2B6-E7992AAE4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BAE4B01-BB4E-B014-5B78-AE268977E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6A35-114D-45BE-8765-438245718B56}" type="datetimeFigureOut">
              <a:rPr lang="zh-TW" altLang="en-US" smtClean="0"/>
              <a:t>2022/8/27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EFFF25C-85BA-D639-7A2F-1163D475A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000A45A-5193-86BA-7829-5B31E1C91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99E8-AB62-438F-B570-434EF98C15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8847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314351A-72A7-AD36-541D-788DA2139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A341DA43-500D-2E78-0C97-B776A4AFF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D9DD4AA9-DBC8-7B05-1F04-753510702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6A35-114D-45BE-8765-438245718B56}" type="datetimeFigureOut">
              <a:rPr lang="zh-TW" altLang="en-US" smtClean="0"/>
              <a:t>2022/8/27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ABE62A9-F4CB-3088-4D63-25E69FEDE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964BB5E-F82F-C931-6DD1-15B7D6C6A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99E8-AB62-438F-B570-434EF98C15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13012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FA2155F-8217-F7BE-F5C0-2CA1106A4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952A15-0CE0-2F17-3DB4-1861926CDB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455B29C-777C-A7F3-B0A0-715D4561DC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8658FAA1-192A-2C62-FEFC-07481332B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6A35-114D-45BE-8765-438245718B56}" type="datetimeFigureOut">
              <a:rPr lang="zh-TW" altLang="en-US" smtClean="0"/>
              <a:t>2022/8/27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08FA7B3C-824E-A96D-E7A7-7AD037846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AB66051-59BB-F02C-249B-E033AF315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99E8-AB62-438F-B570-434EF98C15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54575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27B17C5-2C59-EE20-26AC-085AD2E57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A386ECF-1622-6F9B-3595-23F27418D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4BF0339-63CE-A148-39CD-2F89C93C71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D7F1980D-CEC7-27E2-78AF-9A4572AA8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AA443BAC-3EA0-0D72-11B1-D34BD5F2E6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0C448DA9-FF78-854E-1E7A-C2B09FD1C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6A35-114D-45BE-8765-438245718B56}" type="datetimeFigureOut">
              <a:rPr lang="zh-TW" altLang="en-US" smtClean="0"/>
              <a:t>2022/8/27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60BCC4AE-83FC-5AB4-BA77-D18611091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8A119B51-0072-1FC3-F0F0-6DCA1BF83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99E8-AB62-438F-B570-434EF98C15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7087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C4E45B-CA15-3147-7580-19A9BA104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B4AF63D0-BFFF-38C4-1584-2B24E6C3C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6A35-114D-45BE-8765-438245718B56}" type="datetimeFigureOut">
              <a:rPr lang="zh-TW" altLang="en-US" smtClean="0"/>
              <a:t>2022/8/27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2EC7466-723A-EBF7-9F78-C7031A219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8CCF7279-4CF7-2164-3D25-BF7F819A9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99E8-AB62-438F-B570-434EF98C15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7738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A0F700B7-9F00-0B0B-B766-E185ADFE7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6A35-114D-45BE-8765-438245718B56}" type="datetimeFigureOut">
              <a:rPr lang="zh-TW" altLang="en-US" smtClean="0"/>
              <a:t>2022/8/27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0000150-A4AA-7FE1-E8B8-261D85311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CAC5950-FBF0-AB28-81F5-E6CA838C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99E8-AB62-438F-B570-434EF98C15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7547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C45ACC-8B18-D04C-FF3E-0A8C8D98B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5D5CE4F-C280-EF3E-1E90-3C00075A4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2FAE035-CFD1-4C71-551F-921FD2281D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404D093-F7F9-AE02-794C-AAF8F2E11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6A35-114D-45BE-8765-438245718B56}" type="datetimeFigureOut">
              <a:rPr lang="zh-TW" altLang="en-US" smtClean="0"/>
              <a:t>2022/8/27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0D622F3-4B95-3DB4-0DBE-E3BE940D3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3316F0E-20DC-8F67-3872-8CCED8CFB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99E8-AB62-438F-B570-434EF98C15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50929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5593E1-4DA6-4F53-B737-8BFC932EB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9EB89BEF-6D4A-EB5B-AD52-528727AD27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8CD3524-337E-CD11-FC78-B6FBFE254B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9BED040F-3DCD-CDBD-A652-E9640ED39E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26A35-114D-45BE-8765-438245718B56}" type="datetimeFigureOut">
              <a:rPr lang="zh-TW" altLang="en-US" smtClean="0"/>
              <a:t>2022/8/27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9747B1A-4FFD-D60C-B8F9-CDB3E17AA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F3AB099-AC53-7CF6-1EE7-464BC3FAE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099E8-AB62-438F-B570-434EF98C15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6733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EDFB5951-98FB-8E9D-1321-AB70BE0F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506FB0C0-E751-643D-1203-C89BCEF46B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D841B61-D673-AC47-AB1F-F1FF2C0D8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26A35-114D-45BE-8765-438245718B56}" type="datetimeFigureOut">
              <a:rPr lang="zh-TW" altLang="en-US" smtClean="0"/>
              <a:t>2022/8/27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DF7858C-73D3-BA95-4D03-946D3592B5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1F1D8A9-6633-F8FC-8AE6-E95F86E9BD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099E8-AB62-438F-B570-434EF98C151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9809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1EDB37F-5E97-BA85-8E1F-97D9FA14DC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A26B9DF-7D01-E487-3046-239D1A95D8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38700" y="2290761"/>
            <a:ext cx="6464300" cy="1282701"/>
          </a:xfrm>
        </p:spPr>
        <p:txBody>
          <a:bodyPr/>
          <a:lstStyle/>
          <a:p>
            <a:pPr algn="l"/>
            <a:r>
              <a:rPr lang="zh-TW" altLang="en-US" b="1" dirty="0">
                <a:solidFill>
                  <a:srgbClr val="33AAA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簡報百寶箱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8A7A0D2-F4A7-07C8-3B21-8F947D5CD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38700" y="3665538"/>
            <a:ext cx="6464300" cy="652462"/>
          </a:xfrm>
        </p:spPr>
        <p:txBody>
          <a:bodyPr>
            <a:normAutofit/>
          </a:bodyPr>
          <a:lstStyle/>
          <a:p>
            <a:pPr algn="l"/>
            <a:r>
              <a:rPr lang="zh-TW" altLang="en-US" sz="2800" b="1" i="0" dirty="0">
                <a:solidFill>
                  <a:srgbClr val="3ABBBE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一起學習簡單又實用的設計技巧</a:t>
            </a:r>
            <a:endParaRPr lang="zh-TW" altLang="en-US" sz="2800" b="1" dirty="0">
              <a:solidFill>
                <a:srgbClr val="3ABBB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9" name="直線接點 8">
            <a:extLst>
              <a:ext uri="{FF2B5EF4-FFF2-40B4-BE49-F238E27FC236}">
                <a16:creationId xmlns:a16="http://schemas.microsoft.com/office/drawing/2014/main" id="{5E16390C-D35D-E389-67DF-095D7CCF9A60}"/>
              </a:ext>
            </a:extLst>
          </p:cNvPr>
          <p:cNvCxnSpPr/>
          <p:nvPr/>
        </p:nvCxnSpPr>
        <p:spPr>
          <a:xfrm>
            <a:off x="4559300" y="2749550"/>
            <a:ext cx="0" cy="1282700"/>
          </a:xfrm>
          <a:prstGeom prst="line">
            <a:avLst/>
          </a:prstGeom>
          <a:ln w="44450">
            <a:solidFill>
              <a:srgbClr val="3ABB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橢圓 9">
            <a:extLst>
              <a:ext uri="{FF2B5EF4-FFF2-40B4-BE49-F238E27FC236}">
                <a16:creationId xmlns:a16="http://schemas.microsoft.com/office/drawing/2014/main" id="{C76B5E77-8A3C-8126-D05B-8EA3305106E3}"/>
              </a:ext>
            </a:extLst>
          </p:cNvPr>
          <p:cNvSpPr/>
          <p:nvPr/>
        </p:nvSpPr>
        <p:spPr>
          <a:xfrm>
            <a:off x="2851151" y="2774950"/>
            <a:ext cx="1282700" cy="1282700"/>
          </a:xfrm>
          <a:prstGeom prst="ellipse">
            <a:avLst/>
          </a:prstGeom>
          <a:solidFill>
            <a:schemeClr val="bg1"/>
          </a:solidFill>
          <a:ln w="44450">
            <a:solidFill>
              <a:srgbClr val="3ABB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圖形 13">
            <a:extLst>
              <a:ext uri="{FF2B5EF4-FFF2-40B4-BE49-F238E27FC236}">
                <a16:creationId xmlns:a16="http://schemas.microsoft.com/office/drawing/2014/main" id="{4DE65414-0B8E-D522-C7D1-1951A458AD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4826" y="2981325"/>
            <a:ext cx="869950" cy="869950"/>
          </a:xfrm>
          <a:prstGeom prst="rect">
            <a:avLst/>
          </a:prstGeom>
        </p:spPr>
      </p:pic>
      <p:pic>
        <p:nvPicPr>
          <p:cNvPr id="15" name="圖形 14">
            <a:extLst>
              <a:ext uri="{FF2B5EF4-FFF2-40B4-BE49-F238E27FC236}">
                <a16:creationId xmlns:a16="http://schemas.microsoft.com/office/drawing/2014/main" id="{AC5B88AB-916C-DD06-868E-9730A552B6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0226" y="2994025"/>
            <a:ext cx="869950" cy="86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347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01EDB37F-5E97-BA85-8E1F-97D9FA14DC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88A7A0D2-F4A7-07C8-3B21-8F947D5CD5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63850" y="3779838"/>
            <a:ext cx="6464300" cy="652462"/>
          </a:xfrm>
        </p:spPr>
        <p:txBody>
          <a:bodyPr>
            <a:normAutofit/>
          </a:bodyPr>
          <a:lstStyle/>
          <a:p>
            <a:r>
              <a:rPr lang="zh-TW" altLang="en-US" sz="2800" b="1" i="0" dirty="0">
                <a:solidFill>
                  <a:srgbClr val="3ABBBE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抓住眼球的重點表達技巧</a:t>
            </a:r>
            <a:endParaRPr lang="zh-TW" altLang="en-US" sz="2800" b="1" dirty="0">
              <a:solidFill>
                <a:srgbClr val="3ABBB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B516FB92-C375-7A1D-50EF-C7FA67D82C0D}"/>
              </a:ext>
            </a:extLst>
          </p:cNvPr>
          <p:cNvSpPr/>
          <p:nvPr/>
        </p:nvSpPr>
        <p:spPr>
          <a:xfrm>
            <a:off x="3594100" y="2289968"/>
            <a:ext cx="5003800" cy="1282701"/>
          </a:xfrm>
          <a:prstGeom prst="rect">
            <a:avLst/>
          </a:prstGeom>
          <a:noFill/>
          <a:ln w="38100">
            <a:solidFill>
              <a:srgbClr val="3ABB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dirty="0">
                <a:solidFill>
                  <a:srgbClr val="33AAAA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舞台聚光燈</a:t>
            </a:r>
          </a:p>
        </p:txBody>
      </p:sp>
      <p:sp>
        <p:nvSpPr>
          <p:cNvPr id="12" name="菱形 11">
            <a:extLst>
              <a:ext uri="{FF2B5EF4-FFF2-40B4-BE49-F238E27FC236}">
                <a16:creationId xmlns:a16="http://schemas.microsoft.com/office/drawing/2014/main" id="{0FDB5DF7-4180-C8EE-D9ED-7A6E49ED6AF4}"/>
              </a:ext>
            </a:extLst>
          </p:cNvPr>
          <p:cNvSpPr/>
          <p:nvPr/>
        </p:nvSpPr>
        <p:spPr>
          <a:xfrm>
            <a:off x="3771900" y="3877471"/>
            <a:ext cx="228598" cy="228598"/>
          </a:xfrm>
          <a:prstGeom prst="diamond">
            <a:avLst/>
          </a:prstGeom>
          <a:solidFill>
            <a:srgbClr val="3AB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菱形 12">
            <a:extLst>
              <a:ext uri="{FF2B5EF4-FFF2-40B4-BE49-F238E27FC236}">
                <a16:creationId xmlns:a16="http://schemas.microsoft.com/office/drawing/2014/main" id="{C798DF26-3E55-F1FA-7BB9-6382B5911765}"/>
              </a:ext>
            </a:extLst>
          </p:cNvPr>
          <p:cNvSpPr/>
          <p:nvPr/>
        </p:nvSpPr>
        <p:spPr>
          <a:xfrm>
            <a:off x="8229602" y="3881440"/>
            <a:ext cx="228598" cy="228598"/>
          </a:xfrm>
          <a:prstGeom prst="diamond">
            <a:avLst/>
          </a:prstGeom>
          <a:solidFill>
            <a:srgbClr val="3AB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0412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裝有各種食物的白碗">
            <a:extLst>
              <a:ext uri="{FF2B5EF4-FFF2-40B4-BE49-F238E27FC236}">
                <a16:creationId xmlns:a16="http://schemas.microsoft.com/office/drawing/2014/main" id="{68BAB862-2B01-8564-DC88-E0D09B89A6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8" b="1579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橢圓 3">
            <a:extLst>
              <a:ext uri="{FF2B5EF4-FFF2-40B4-BE49-F238E27FC236}">
                <a16:creationId xmlns:a16="http://schemas.microsoft.com/office/drawing/2014/main" id="{B2810091-9300-8983-7FBF-3B6C4404ECB2}"/>
              </a:ext>
            </a:extLst>
          </p:cNvPr>
          <p:cNvSpPr/>
          <p:nvPr/>
        </p:nvSpPr>
        <p:spPr>
          <a:xfrm>
            <a:off x="3441700" y="2527300"/>
            <a:ext cx="2755900" cy="27559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下 4">
            <a:extLst>
              <a:ext uri="{FF2B5EF4-FFF2-40B4-BE49-F238E27FC236}">
                <a16:creationId xmlns:a16="http://schemas.microsoft.com/office/drawing/2014/main" id="{B0357417-F3CB-75EC-1932-BF38B4FD7405}"/>
              </a:ext>
            </a:extLst>
          </p:cNvPr>
          <p:cNvSpPr/>
          <p:nvPr/>
        </p:nvSpPr>
        <p:spPr>
          <a:xfrm rot="2764239">
            <a:off x="8308940" y="2445825"/>
            <a:ext cx="952500" cy="901700"/>
          </a:xfrm>
          <a:prstGeom prst="downArrow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79322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56" presetClass="path" presetSubtype="0" repeatCount="indefinite" accel="31000" decel="49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00807 0.01274 " pathEditMode="relative" rAng="0" ptsTypes="AA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裝有各種食物的白碗">
            <a:extLst>
              <a:ext uri="{FF2B5EF4-FFF2-40B4-BE49-F238E27FC236}">
                <a16:creationId xmlns:a16="http://schemas.microsoft.com/office/drawing/2014/main" id="{68BAB862-2B01-8564-DC88-E0D09B89A6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8" b="15798"/>
          <a:stretch/>
        </p:blipFill>
        <p:spPr>
          <a:xfrm>
            <a:off x="0" y="24014"/>
            <a:ext cx="12192000" cy="6858000"/>
          </a:xfrm>
          <a:prstGeom prst="rect">
            <a:avLst/>
          </a:prstGeom>
        </p:spPr>
      </p:pic>
      <p:sp>
        <p:nvSpPr>
          <p:cNvPr id="2" name="圓形: 空心 1">
            <a:extLst>
              <a:ext uri="{FF2B5EF4-FFF2-40B4-BE49-F238E27FC236}">
                <a16:creationId xmlns:a16="http://schemas.microsoft.com/office/drawing/2014/main" id="{7E652C45-FBFC-BC2C-89FF-6FBADE7D2C3C}"/>
              </a:ext>
            </a:extLst>
          </p:cNvPr>
          <p:cNvSpPr/>
          <p:nvPr/>
        </p:nvSpPr>
        <p:spPr>
          <a:xfrm>
            <a:off x="-5657272" y="-6603704"/>
            <a:ext cx="20998872" cy="20998872"/>
          </a:xfrm>
          <a:prstGeom prst="donut">
            <a:avLst>
              <a:gd name="adj" fmla="val 43566"/>
            </a:avLst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92452746-336B-66BF-B5B6-FF9EAA9769F8}"/>
              </a:ext>
            </a:extLst>
          </p:cNvPr>
          <p:cNvGrpSpPr/>
          <p:nvPr/>
        </p:nvGrpSpPr>
        <p:grpSpPr>
          <a:xfrm>
            <a:off x="2215128" y="923884"/>
            <a:ext cx="5254072" cy="1337439"/>
            <a:chOff x="6613877" y="2926553"/>
            <a:chExt cx="5254072" cy="1337439"/>
          </a:xfrm>
        </p:grpSpPr>
        <p:sp>
          <p:nvSpPr>
            <p:cNvPr id="5" name="矩形: 圓角 4">
              <a:extLst>
                <a:ext uri="{FF2B5EF4-FFF2-40B4-BE49-F238E27FC236}">
                  <a16:creationId xmlns:a16="http://schemas.microsoft.com/office/drawing/2014/main" id="{6598A564-BBC3-A19E-A6AF-267FBF316367}"/>
                </a:ext>
              </a:extLst>
            </p:cNvPr>
            <p:cNvSpPr/>
            <p:nvPr/>
          </p:nvSpPr>
          <p:spPr>
            <a:xfrm>
              <a:off x="6613877" y="2926553"/>
              <a:ext cx="5254072" cy="1337439"/>
            </a:xfrm>
            <a:prstGeom prst="roundRect">
              <a:avLst>
                <a:gd name="adj" fmla="val 10667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34301B38-0489-584C-9FDA-D98B83B776A8}"/>
                </a:ext>
              </a:extLst>
            </p:cNvPr>
            <p:cNvSpPr txBox="1"/>
            <p:nvPr/>
          </p:nvSpPr>
          <p:spPr>
            <a:xfrm>
              <a:off x="8374656" y="3079874"/>
              <a:ext cx="3393723" cy="103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一顆番茄含有約</a:t>
              </a:r>
              <a:r>
                <a:rPr kumimoji="0" lang="en-US" altLang="zh-TW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1.5</a:t>
              </a:r>
              <a:r>
                <a:rPr kumimoji="0" lang="zh-TW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克的膳食纖維，大多屬於非水溶性的纖維，包括木質素、纖維素和半纖維素，這些營養素都能促進腸胃蠕動，</a:t>
              </a:r>
              <a:endPara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避免便祕並降低罹患大腸癌的機率。</a:t>
              </a:r>
            </a:p>
          </p:txBody>
        </p:sp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34F4A17C-3929-51F6-6386-EF641D7FD63E}"/>
                </a:ext>
              </a:extLst>
            </p:cNvPr>
            <p:cNvGrpSpPr/>
            <p:nvPr/>
          </p:nvGrpSpPr>
          <p:grpSpPr>
            <a:xfrm>
              <a:off x="6715429" y="2948719"/>
              <a:ext cx="1595309" cy="1235105"/>
              <a:chOff x="7528229" y="2948719"/>
              <a:chExt cx="1595309" cy="1235105"/>
            </a:xfrm>
          </p:grpSpPr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5418B693-069F-C77B-D581-CCAAA538DDE1}"/>
                  </a:ext>
                </a:extLst>
              </p:cNvPr>
              <p:cNvSpPr txBox="1"/>
              <p:nvPr/>
            </p:nvSpPr>
            <p:spPr>
              <a:xfrm>
                <a:off x="7528229" y="2948719"/>
                <a:ext cx="1595309" cy="938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5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番茄</a:t>
                </a:r>
              </a:p>
            </p:txBody>
          </p:sp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61C81300-BA67-22CC-EB10-792B811DC564}"/>
                  </a:ext>
                </a:extLst>
              </p:cNvPr>
              <p:cNvSpPr txBox="1"/>
              <p:nvPr/>
            </p:nvSpPr>
            <p:spPr>
              <a:xfrm>
                <a:off x="7563880" y="3722159"/>
                <a:ext cx="15240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TOMATO</a:t>
                </a:r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p:grpSp>
        <p:cxnSp>
          <p:nvCxnSpPr>
            <p:cNvPr id="8" name="直線接點 7">
              <a:extLst>
                <a:ext uri="{FF2B5EF4-FFF2-40B4-BE49-F238E27FC236}">
                  <a16:creationId xmlns:a16="http://schemas.microsoft.com/office/drawing/2014/main" id="{2C6BE589-076A-391D-0D4A-3007A4CAEFB7}"/>
                </a:ext>
              </a:extLst>
            </p:cNvPr>
            <p:cNvCxnSpPr>
              <a:cxnSpLocks/>
            </p:cNvCxnSpPr>
            <p:nvPr/>
          </p:nvCxnSpPr>
          <p:spPr>
            <a:xfrm>
              <a:off x="8330649" y="3147698"/>
              <a:ext cx="0" cy="89514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群組 10">
            <a:extLst>
              <a:ext uri="{FF2B5EF4-FFF2-40B4-BE49-F238E27FC236}">
                <a16:creationId xmlns:a16="http://schemas.microsoft.com/office/drawing/2014/main" id="{0A0070F9-D059-116A-8EB9-4BC950A2314D}"/>
              </a:ext>
            </a:extLst>
          </p:cNvPr>
          <p:cNvGrpSpPr/>
          <p:nvPr/>
        </p:nvGrpSpPr>
        <p:grpSpPr>
          <a:xfrm>
            <a:off x="12529193" y="2934847"/>
            <a:ext cx="5254072" cy="1337439"/>
            <a:chOff x="12701570" y="3105150"/>
            <a:chExt cx="5254072" cy="1337439"/>
          </a:xfrm>
        </p:grpSpPr>
        <p:sp>
          <p:nvSpPr>
            <p:cNvPr id="12" name="矩形: 圓角 11">
              <a:extLst>
                <a:ext uri="{FF2B5EF4-FFF2-40B4-BE49-F238E27FC236}">
                  <a16:creationId xmlns:a16="http://schemas.microsoft.com/office/drawing/2014/main" id="{58187AC4-8F50-DACC-075B-087C165C69AB}"/>
                </a:ext>
              </a:extLst>
            </p:cNvPr>
            <p:cNvSpPr/>
            <p:nvPr/>
          </p:nvSpPr>
          <p:spPr>
            <a:xfrm>
              <a:off x="12701570" y="3105150"/>
              <a:ext cx="5254072" cy="1337439"/>
            </a:xfrm>
            <a:prstGeom prst="roundRect">
              <a:avLst>
                <a:gd name="adj" fmla="val 10667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3" name="文字方塊 12">
              <a:extLst>
                <a:ext uri="{FF2B5EF4-FFF2-40B4-BE49-F238E27FC236}">
                  <a16:creationId xmlns:a16="http://schemas.microsoft.com/office/drawing/2014/main" id="{1F392910-0D72-5279-7441-E7A2EEF88746}"/>
                </a:ext>
              </a:extLst>
            </p:cNvPr>
            <p:cNvSpPr txBox="1"/>
            <p:nvPr/>
          </p:nvSpPr>
          <p:spPr>
            <a:xfrm>
              <a:off x="14462349" y="3363214"/>
              <a:ext cx="3393723" cy="790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蘋果富含維生素</a:t>
              </a:r>
              <a:r>
                <a:rPr kumimoji="0" lang="en-US" altLang="zh-TW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C</a:t>
              </a:r>
              <a:r>
                <a:rPr kumimoji="0" lang="zh-TW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、</a:t>
              </a:r>
              <a:r>
                <a:rPr kumimoji="0" lang="en-US" altLang="zh-TW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E</a:t>
              </a:r>
              <a:r>
                <a:rPr kumimoji="0" lang="zh-TW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、</a:t>
              </a:r>
              <a:r>
                <a:rPr kumimoji="0" lang="en-US" altLang="zh-TW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β-</a:t>
              </a:r>
              <a:r>
                <a:rPr kumimoji="0" lang="zh-TW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胡蘿蔔素、茄紅素、山茶酚、檞皮素等多種抗氧化物質，可幫助細胞修復、強化免疫力，有助維持身體健康。</a:t>
              </a:r>
            </a:p>
          </p:txBody>
        </p:sp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73763A75-59BE-D857-4491-2AB705AA7DE2}"/>
                </a:ext>
              </a:extLst>
            </p:cNvPr>
            <p:cNvGrpSpPr/>
            <p:nvPr/>
          </p:nvGrpSpPr>
          <p:grpSpPr>
            <a:xfrm>
              <a:off x="12803122" y="3127316"/>
              <a:ext cx="1595309" cy="1235105"/>
              <a:chOff x="7528229" y="2948719"/>
              <a:chExt cx="1595309" cy="1235105"/>
            </a:xfrm>
          </p:grpSpPr>
          <p:sp>
            <p:nvSpPr>
              <p:cNvPr id="16" name="文字方塊 15">
                <a:extLst>
                  <a:ext uri="{FF2B5EF4-FFF2-40B4-BE49-F238E27FC236}">
                    <a16:creationId xmlns:a16="http://schemas.microsoft.com/office/drawing/2014/main" id="{02B0D3F2-375B-1091-C365-7EA970E3ABFA}"/>
                  </a:ext>
                </a:extLst>
              </p:cNvPr>
              <p:cNvSpPr txBox="1"/>
              <p:nvPr/>
            </p:nvSpPr>
            <p:spPr>
              <a:xfrm>
                <a:off x="7528229" y="2948719"/>
                <a:ext cx="1595309" cy="938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5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蘋果</a:t>
                </a:r>
              </a:p>
            </p:txBody>
          </p:sp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089F6C55-0F43-E548-9BF3-07AEFB82A1F9}"/>
                  </a:ext>
                </a:extLst>
              </p:cNvPr>
              <p:cNvSpPr txBox="1"/>
              <p:nvPr/>
            </p:nvSpPr>
            <p:spPr>
              <a:xfrm>
                <a:off x="7763870" y="3722159"/>
                <a:ext cx="11240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APPLE</a:t>
                </a:r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p:grpSp>
        <p:cxnSp>
          <p:nvCxnSpPr>
            <p:cNvPr id="15" name="直線接點 14">
              <a:extLst>
                <a:ext uri="{FF2B5EF4-FFF2-40B4-BE49-F238E27FC236}">
                  <a16:creationId xmlns:a16="http://schemas.microsoft.com/office/drawing/2014/main" id="{9D97E31D-570E-AD5D-6FA4-3B1B2338D8D7}"/>
                </a:ext>
              </a:extLst>
            </p:cNvPr>
            <p:cNvCxnSpPr>
              <a:cxnSpLocks/>
            </p:cNvCxnSpPr>
            <p:nvPr/>
          </p:nvCxnSpPr>
          <p:spPr>
            <a:xfrm>
              <a:off x="14418342" y="3326295"/>
              <a:ext cx="0" cy="89514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41713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裝有各種食物的白碗">
            <a:extLst>
              <a:ext uri="{FF2B5EF4-FFF2-40B4-BE49-F238E27FC236}">
                <a16:creationId xmlns:a16="http://schemas.microsoft.com/office/drawing/2014/main" id="{68BAB862-2B01-8564-DC88-E0D09B89A6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8" b="15798"/>
          <a:stretch/>
        </p:blipFill>
        <p:spPr>
          <a:xfrm>
            <a:off x="0" y="24014"/>
            <a:ext cx="12192000" cy="6858000"/>
          </a:xfrm>
          <a:prstGeom prst="rect">
            <a:avLst/>
          </a:prstGeom>
        </p:spPr>
      </p:pic>
      <p:sp>
        <p:nvSpPr>
          <p:cNvPr id="11" name="圓形: 空心 10">
            <a:extLst>
              <a:ext uri="{FF2B5EF4-FFF2-40B4-BE49-F238E27FC236}">
                <a16:creationId xmlns:a16="http://schemas.microsoft.com/office/drawing/2014/main" id="{8BBDF3A5-2D9A-A332-4F5E-F4879C71718C}"/>
              </a:ext>
            </a:extLst>
          </p:cNvPr>
          <p:cNvSpPr/>
          <p:nvPr/>
        </p:nvSpPr>
        <p:spPr>
          <a:xfrm>
            <a:off x="-3066472" y="-9156404"/>
            <a:ext cx="20998872" cy="20998872"/>
          </a:xfrm>
          <a:prstGeom prst="donut">
            <a:avLst>
              <a:gd name="adj" fmla="val 43566"/>
            </a:avLst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A8E239E8-9671-3DA1-BFA7-44F0B74E5A70}"/>
              </a:ext>
            </a:extLst>
          </p:cNvPr>
          <p:cNvGrpSpPr/>
          <p:nvPr/>
        </p:nvGrpSpPr>
        <p:grpSpPr>
          <a:xfrm>
            <a:off x="4844028" y="2912681"/>
            <a:ext cx="5254072" cy="1337439"/>
            <a:chOff x="12701570" y="3105150"/>
            <a:chExt cx="5254072" cy="1337439"/>
          </a:xfrm>
        </p:grpSpPr>
        <p:sp>
          <p:nvSpPr>
            <p:cNvPr id="5" name="矩形: 圓角 4">
              <a:extLst>
                <a:ext uri="{FF2B5EF4-FFF2-40B4-BE49-F238E27FC236}">
                  <a16:creationId xmlns:a16="http://schemas.microsoft.com/office/drawing/2014/main" id="{FCC86EEC-7B73-57EE-AE2F-C6BA2FDAC884}"/>
                </a:ext>
              </a:extLst>
            </p:cNvPr>
            <p:cNvSpPr/>
            <p:nvPr/>
          </p:nvSpPr>
          <p:spPr>
            <a:xfrm>
              <a:off x="12701570" y="3105150"/>
              <a:ext cx="5254072" cy="1337439"/>
            </a:xfrm>
            <a:prstGeom prst="roundRect">
              <a:avLst>
                <a:gd name="adj" fmla="val 10667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BA1AC8FA-8691-2504-35D8-BED0B6C0D9BF}"/>
                </a:ext>
              </a:extLst>
            </p:cNvPr>
            <p:cNvSpPr txBox="1"/>
            <p:nvPr/>
          </p:nvSpPr>
          <p:spPr>
            <a:xfrm>
              <a:off x="14462349" y="3363214"/>
              <a:ext cx="3393723" cy="790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蘋果富含維生素</a:t>
              </a:r>
              <a:r>
                <a:rPr kumimoji="0" lang="en-US" altLang="zh-TW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C</a:t>
              </a:r>
              <a:r>
                <a:rPr kumimoji="0" lang="zh-TW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、</a:t>
              </a:r>
              <a:r>
                <a:rPr kumimoji="0" lang="en-US" altLang="zh-TW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E</a:t>
              </a:r>
              <a:r>
                <a:rPr kumimoji="0" lang="zh-TW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、</a:t>
              </a:r>
              <a:r>
                <a:rPr kumimoji="0" lang="en-US" altLang="zh-TW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β-</a:t>
              </a:r>
              <a:r>
                <a:rPr kumimoji="0" lang="zh-TW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胡蘿蔔素、茄紅素、山茶酚、檞皮素等多種抗氧化物質，可幫助細胞修復、強化免疫力，有助維持身體健康。</a:t>
              </a:r>
            </a:p>
          </p:txBody>
        </p:sp>
        <p:grpSp>
          <p:nvGrpSpPr>
            <p:cNvPr id="7" name="群組 6">
              <a:extLst>
                <a:ext uri="{FF2B5EF4-FFF2-40B4-BE49-F238E27FC236}">
                  <a16:creationId xmlns:a16="http://schemas.microsoft.com/office/drawing/2014/main" id="{F8E08BEE-15AD-B179-8F71-9BF8F62AB528}"/>
                </a:ext>
              </a:extLst>
            </p:cNvPr>
            <p:cNvGrpSpPr/>
            <p:nvPr/>
          </p:nvGrpSpPr>
          <p:grpSpPr>
            <a:xfrm>
              <a:off x="12803122" y="3127316"/>
              <a:ext cx="1595309" cy="1235105"/>
              <a:chOff x="7528229" y="2948719"/>
              <a:chExt cx="1595309" cy="1235105"/>
            </a:xfrm>
          </p:grpSpPr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F25E496E-8867-FFBC-4765-4703E579A641}"/>
                  </a:ext>
                </a:extLst>
              </p:cNvPr>
              <p:cNvSpPr txBox="1"/>
              <p:nvPr/>
            </p:nvSpPr>
            <p:spPr>
              <a:xfrm>
                <a:off x="7528229" y="2948719"/>
                <a:ext cx="1595309" cy="938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5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蘋果</a:t>
                </a:r>
              </a:p>
            </p:txBody>
          </p:sp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D65A59C8-2816-5CE0-2FBA-8082D0FAACCC}"/>
                  </a:ext>
                </a:extLst>
              </p:cNvPr>
              <p:cNvSpPr txBox="1"/>
              <p:nvPr/>
            </p:nvSpPr>
            <p:spPr>
              <a:xfrm>
                <a:off x="7763870" y="3722159"/>
                <a:ext cx="11240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APPLE</a:t>
                </a:r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p:grpSp>
        <p:cxnSp>
          <p:nvCxnSpPr>
            <p:cNvPr id="8" name="直線接點 7">
              <a:extLst>
                <a:ext uri="{FF2B5EF4-FFF2-40B4-BE49-F238E27FC236}">
                  <a16:creationId xmlns:a16="http://schemas.microsoft.com/office/drawing/2014/main" id="{604AB256-B644-AC68-74FE-39BFBF875968}"/>
                </a:ext>
              </a:extLst>
            </p:cNvPr>
            <p:cNvCxnSpPr>
              <a:cxnSpLocks/>
            </p:cNvCxnSpPr>
            <p:nvPr/>
          </p:nvCxnSpPr>
          <p:spPr>
            <a:xfrm>
              <a:off x="14418342" y="3326295"/>
              <a:ext cx="0" cy="89514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80406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174BFB88-12DD-3701-1E44-955BB51197AA}"/>
              </a:ext>
            </a:extLst>
          </p:cNvPr>
          <p:cNvGrpSpPr/>
          <p:nvPr/>
        </p:nvGrpSpPr>
        <p:grpSpPr>
          <a:xfrm>
            <a:off x="3468964" y="733384"/>
            <a:ext cx="5254072" cy="1337439"/>
            <a:chOff x="6613877" y="2926553"/>
            <a:chExt cx="5254072" cy="1337439"/>
          </a:xfrm>
        </p:grpSpPr>
        <p:sp>
          <p:nvSpPr>
            <p:cNvPr id="3" name="矩形: 圓角 2">
              <a:extLst>
                <a:ext uri="{FF2B5EF4-FFF2-40B4-BE49-F238E27FC236}">
                  <a16:creationId xmlns:a16="http://schemas.microsoft.com/office/drawing/2014/main" id="{61AA1748-CA02-4C84-D162-76E3A5DA1D63}"/>
                </a:ext>
              </a:extLst>
            </p:cNvPr>
            <p:cNvSpPr/>
            <p:nvPr/>
          </p:nvSpPr>
          <p:spPr>
            <a:xfrm>
              <a:off x="6613877" y="2926553"/>
              <a:ext cx="5254072" cy="1337439"/>
            </a:xfrm>
            <a:prstGeom prst="roundRect">
              <a:avLst>
                <a:gd name="adj" fmla="val 10667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300EF8A6-1DF0-6657-DC73-7E055A2935EB}"/>
                </a:ext>
              </a:extLst>
            </p:cNvPr>
            <p:cNvSpPr txBox="1"/>
            <p:nvPr/>
          </p:nvSpPr>
          <p:spPr>
            <a:xfrm>
              <a:off x="8374656" y="3079874"/>
              <a:ext cx="3393723" cy="103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一顆番茄含有約</a:t>
              </a:r>
              <a:r>
                <a:rPr kumimoji="0" lang="en-US" altLang="zh-TW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1.5</a:t>
              </a:r>
              <a:r>
                <a:rPr kumimoji="0" lang="zh-TW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克的膳食纖維，大多屬於非水溶性的纖維，包括木質素、纖維素和半纖維素，這些營養素都能促進腸胃蠕動，</a:t>
              </a:r>
              <a:endParaRPr kumimoji="0" lang="en-US" altLang="zh-TW" sz="1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避免便祕並降低罹患大腸癌的機率。</a:t>
              </a:r>
            </a:p>
          </p:txBody>
        </p:sp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E2C699F4-4D0C-1B5B-4A0E-EE3A5216F000}"/>
                </a:ext>
              </a:extLst>
            </p:cNvPr>
            <p:cNvGrpSpPr/>
            <p:nvPr/>
          </p:nvGrpSpPr>
          <p:grpSpPr>
            <a:xfrm>
              <a:off x="6715429" y="2948719"/>
              <a:ext cx="1595309" cy="1235105"/>
              <a:chOff x="7528229" y="2948719"/>
              <a:chExt cx="1595309" cy="1235105"/>
            </a:xfrm>
          </p:grpSpPr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FAE33754-96AB-DD23-A516-92367739EBFB}"/>
                  </a:ext>
                </a:extLst>
              </p:cNvPr>
              <p:cNvSpPr txBox="1"/>
              <p:nvPr/>
            </p:nvSpPr>
            <p:spPr>
              <a:xfrm>
                <a:off x="7528229" y="2948719"/>
                <a:ext cx="1595309" cy="938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5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番茄</a:t>
                </a:r>
              </a:p>
            </p:txBody>
          </p:sp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5B43D301-1A6D-6E7B-374D-5DE5F9B65757}"/>
                  </a:ext>
                </a:extLst>
              </p:cNvPr>
              <p:cNvSpPr txBox="1"/>
              <p:nvPr/>
            </p:nvSpPr>
            <p:spPr>
              <a:xfrm>
                <a:off x="7563880" y="3722159"/>
                <a:ext cx="15240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TOMATO</a:t>
                </a:r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p:grpSp>
        <p:cxnSp>
          <p:nvCxnSpPr>
            <p:cNvPr id="6" name="直線接點 5">
              <a:extLst>
                <a:ext uri="{FF2B5EF4-FFF2-40B4-BE49-F238E27FC236}">
                  <a16:creationId xmlns:a16="http://schemas.microsoft.com/office/drawing/2014/main" id="{5E0FFA8E-064F-7333-490C-333AB88CB7E8}"/>
                </a:ext>
              </a:extLst>
            </p:cNvPr>
            <p:cNvCxnSpPr>
              <a:cxnSpLocks/>
            </p:cNvCxnSpPr>
            <p:nvPr/>
          </p:nvCxnSpPr>
          <p:spPr>
            <a:xfrm>
              <a:off x="8330649" y="3147698"/>
              <a:ext cx="0" cy="89514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群組 8">
            <a:extLst>
              <a:ext uri="{FF2B5EF4-FFF2-40B4-BE49-F238E27FC236}">
                <a16:creationId xmlns:a16="http://schemas.microsoft.com/office/drawing/2014/main" id="{85E3A282-13BF-C7F8-EAF9-5F239E731DD6}"/>
              </a:ext>
            </a:extLst>
          </p:cNvPr>
          <p:cNvGrpSpPr/>
          <p:nvPr/>
        </p:nvGrpSpPr>
        <p:grpSpPr>
          <a:xfrm>
            <a:off x="3468964" y="2760281"/>
            <a:ext cx="5254072" cy="1337439"/>
            <a:chOff x="12701570" y="3105150"/>
            <a:chExt cx="5254072" cy="1337439"/>
          </a:xfrm>
        </p:grpSpPr>
        <p:sp>
          <p:nvSpPr>
            <p:cNvPr id="10" name="矩形: 圓角 9">
              <a:extLst>
                <a:ext uri="{FF2B5EF4-FFF2-40B4-BE49-F238E27FC236}">
                  <a16:creationId xmlns:a16="http://schemas.microsoft.com/office/drawing/2014/main" id="{C8A27D17-F978-A749-4A89-BFE40A64663B}"/>
                </a:ext>
              </a:extLst>
            </p:cNvPr>
            <p:cNvSpPr/>
            <p:nvPr/>
          </p:nvSpPr>
          <p:spPr>
            <a:xfrm>
              <a:off x="12701570" y="3105150"/>
              <a:ext cx="5254072" cy="1337439"/>
            </a:xfrm>
            <a:prstGeom prst="roundRect">
              <a:avLst>
                <a:gd name="adj" fmla="val 10667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1F1FE4D0-BD10-D933-F735-111A2B060F3B}"/>
                </a:ext>
              </a:extLst>
            </p:cNvPr>
            <p:cNvSpPr txBox="1"/>
            <p:nvPr/>
          </p:nvSpPr>
          <p:spPr>
            <a:xfrm>
              <a:off x="14462349" y="3363214"/>
              <a:ext cx="3393723" cy="790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蘋果富含維生素</a:t>
              </a:r>
              <a:r>
                <a:rPr kumimoji="0" lang="en-US" altLang="zh-TW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C</a:t>
              </a:r>
              <a:r>
                <a:rPr kumimoji="0" lang="zh-TW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、</a:t>
              </a:r>
              <a:r>
                <a:rPr kumimoji="0" lang="en-US" altLang="zh-TW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E</a:t>
              </a:r>
              <a:r>
                <a:rPr kumimoji="0" lang="zh-TW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、</a:t>
              </a:r>
              <a:r>
                <a:rPr kumimoji="0" lang="en-US" altLang="zh-TW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β-</a:t>
              </a:r>
              <a:r>
                <a:rPr kumimoji="0" lang="zh-TW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胡蘿蔔素、茄紅素、山茶酚、檞皮素等多種抗氧化物質，可幫助細胞修復、強化免疫力，有助維持身體健康。</a:t>
              </a:r>
            </a:p>
          </p:txBody>
        </p:sp>
        <p:grpSp>
          <p:nvGrpSpPr>
            <p:cNvPr id="12" name="群組 11">
              <a:extLst>
                <a:ext uri="{FF2B5EF4-FFF2-40B4-BE49-F238E27FC236}">
                  <a16:creationId xmlns:a16="http://schemas.microsoft.com/office/drawing/2014/main" id="{5740E6B7-6D58-9DF8-8029-42149DAF1AD0}"/>
                </a:ext>
              </a:extLst>
            </p:cNvPr>
            <p:cNvGrpSpPr/>
            <p:nvPr/>
          </p:nvGrpSpPr>
          <p:grpSpPr>
            <a:xfrm>
              <a:off x="12803122" y="3127316"/>
              <a:ext cx="1595309" cy="1235105"/>
              <a:chOff x="7528229" y="2948719"/>
              <a:chExt cx="1595309" cy="1235105"/>
            </a:xfrm>
          </p:grpSpPr>
          <p:sp>
            <p:nvSpPr>
              <p:cNvPr id="14" name="文字方塊 13">
                <a:extLst>
                  <a:ext uri="{FF2B5EF4-FFF2-40B4-BE49-F238E27FC236}">
                    <a16:creationId xmlns:a16="http://schemas.microsoft.com/office/drawing/2014/main" id="{C14A1C7F-B657-4371-FDAF-44727D297FB4}"/>
                  </a:ext>
                </a:extLst>
              </p:cNvPr>
              <p:cNvSpPr txBox="1"/>
              <p:nvPr/>
            </p:nvSpPr>
            <p:spPr>
              <a:xfrm>
                <a:off x="7528229" y="2948719"/>
                <a:ext cx="1595309" cy="938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5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蘋果</a:t>
                </a:r>
              </a:p>
            </p:txBody>
          </p:sp>
          <p:sp>
            <p:nvSpPr>
              <p:cNvPr id="15" name="文字方塊 14">
                <a:extLst>
                  <a:ext uri="{FF2B5EF4-FFF2-40B4-BE49-F238E27FC236}">
                    <a16:creationId xmlns:a16="http://schemas.microsoft.com/office/drawing/2014/main" id="{AF682FFF-0098-E9ED-9F94-F7159D628C08}"/>
                  </a:ext>
                </a:extLst>
              </p:cNvPr>
              <p:cNvSpPr txBox="1"/>
              <p:nvPr/>
            </p:nvSpPr>
            <p:spPr>
              <a:xfrm>
                <a:off x="7763870" y="3722159"/>
                <a:ext cx="112402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APPLE</a:t>
                </a:r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p:grpSp>
        <p:cxnSp>
          <p:nvCxnSpPr>
            <p:cNvPr id="13" name="直線接點 12">
              <a:extLst>
                <a:ext uri="{FF2B5EF4-FFF2-40B4-BE49-F238E27FC236}">
                  <a16:creationId xmlns:a16="http://schemas.microsoft.com/office/drawing/2014/main" id="{7AD15026-CE90-F9A5-AD58-0379334C7CFC}"/>
                </a:ext>
              </a:extLst>
            </p:cNvPr>
            <p:cNvCxnSpPr>
              <a:cxnSpLocks/>
            </p:cNvCxnSpPr>
            <p:nvPr/>
          </p:nvCxnSpPr>
          <p:spPr>
            <a:xfrm>
              <a:off x="14418342" y="3326295"/>
              <a:ext cx="0" cy="89514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群組 15">
            <a:extLst>
              <a:ext uri="{FF2B5EF4-FFF2-40B4-BE49-F238E27FC236}">
                <a16:creationId xmlns:a16="http://schemas.microsoft.com/office/drawing/2014/main" id="{6316ED63-1EEE-8B60-0D0B-2ADDD0D06DFD}"/>
              </a:ext>
            </a:extLst>
          </p:cNvPr>
          <p:cNvGrpSpPr/>
          <p:nvPr/>
        </p:nvGrpSpPr>
        <p:grpSpPr>
          <a:xfrm>
            <a:off x="3468964" y="4787177"/>
            <a:ext cx="5254072" cy="1337439"/>
            <a:chOff x="-185461" y="3028950"/>
            <a:chExt cx="5254072" cy="1337439"/>
          </a:xfrm>
        </p:grpSpPr>
        <p:sp>
          <p:nvSpPr>
            <p:cNvPr id="17" name="矩形: 圓角 16">
              <a:extLst>
                <a:ext uri="{FF2B5EF4-FFF2-40B4-BE49-F238E27FC236}">
                  <a16:creationId xmlns:a16="http://schemas.microsoft.com/office/drawing/2014/main" id="{5CFADBE0-C55E-A6C2-3272-9C3B713C924B}"/>
                </a:ext>
              </a:extLst>
            </p:cNvPr>
            <p:cNvSpPr/>
            <p:nvPr/>
          </p:nvSpPr>
          <p:spPr>
            <a:xfrm>
              <a:off x="-185461" y="3028950"/>
              <a:ext cx="5254072" cy="1337439"/>
            </a:xfrm>
            <a:prstGeom prst="roundRect">
              <a:avLst>
                <a:gd name="adj" fmla="val 10667"/>
              </a:avLst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TW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0A0DBC6B-6AC8-19BE-46E4-F2D50EFE8E3F}"/>
                </a:ext>
              </a:extLst>
            </p:cNvPr>
            <p:cNvSpPr txBox="1"/>
            <p:nvPr/>
          </p:nvSpPr>
          <p:spPr>
            <a:xfrm>
              <a:off x="1575318" y="3182271"/>
              <a:ext cx="3393723" cy="1030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3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rPr>
                <a:t>堅果不僅是蛋白質、膳食纖維的良好來源，且礦物質含量相當豐富，特別是錳、銅、鋅、鐵、鎂、鉀、磷等礦物質的量，可滿足大半身體每日的營養需求</a:t>
              </a:r>
            </a:p>
          </p:txBody>
        </p:sp>
        <p:grpSp>
          <p:nvGrpSpPr>
            <p:cNvPr id="19" name="群組 18">
              <a:extLst>
                <a:ext uri="{FF2B5EF4-FFF2-40B4-BE49-F238E27FC236}">
                  <a16:creationId xmlns:a16="http://schemas.microsoft.com/office/drawing/2014/main" id="{884A369D-33FA-D836-8A46-06398215F347}"/>
                </a:ext>
              </a:extLst>
            </p:cNvPr>
            <p:cNvGrpSpPr/>
            <p:nvPr/>
          </p:nvGrpSpPr>
          <p:grpSpPr>
            <a:xfrm>
              <a:off x="-83909" y="3051116"/>
              <a:ext cx="1595309" cy="1235105"/>
              <a:chOff x="7528229" y="2948719"/>
              <a:chExt cx="1595309" cy="1235105"/>
            </a:xfrm>
          </p:grpSpPr>
          <p:sp>
            <p:nvSpPr>
              <p:cNvPr id="21" name="文字方塊 20">
                <a:extLst>
                  <a:ext uri="{FF2B5EF4-FFF2-40B4-BE49-F238E27FC236}">
                    <a16:creationId xmlns:a16="http://schemas.microsoft.com/office/drawing/2014/main" id="{A21B619C-D3A3-F7E3-EAD9-2ADC44FFDE31}"/>
                  </a:ext>
                </a:extLst>
              </p:cNvPr>
              <p:cNvSpPr txBox="1"/>
              <p:nvPr/>
            </p:nvSpPr>
            <p:spPr>
              <a:xfrm>
                <a:off x="7528229" y="2948719"/>
                <a:ext cx="1595309" cy="9387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TW" altLang="en-US" sz="55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堅果</a:t>
                </a:r>
              </a:p>
            </p:txBody>
          </p:sp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85641936-EF1A-1577-48E7-131082D2C29A}"/>
                  </a:ext>
                </a:extLst>
              </p:cNvPr>
              <p:cNvSpPr txBox="1"/>
              <p:nvPr/>
            </p:nvSpPr>
            <p:spPr>
              <a:xfrm>
                <a:off x="7810358" y="3722159"/>
                <a:ext cx="10310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TW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cs"/>
                  </a:rPr>
                  <a:t>NUTS</a:t>
                </a:r>
                <a:endParaRPr kumimoji="0" lang="zh-TW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cs"/>
                </a:endParaRPr>
              </a:p>
            </p:txBody>
          </p:sp>
        </p:grpSp>
        <p:cxnSp>
          <p:nvCxnSpPr>
            <p:cNvPr id="20" name="直線接點 19">
              <a:extLst>
                <a:ext uri="{FF2B5EF4-FFF2-40B4-BE49-F238E27FC236}">
                  <a16:creationId xmlns:a16="http://schemas.microsoft.com/office/drawing/2014/main" id="{C002BC22-EE69-9120-8930-1EF76350B74F}"/>
                </a:ext>
              </a:extLst>
            </p:cNvPr>
            <p:cNvCxnSpPr>
              <a:cxnSpLocks/>
            </p:cNvCxnSpPr>
            <p:nvPr/>
          </p:nvCxnSpPr>
          <p:spPr>
            <a:xfrm>
              <a:off x="1531311" y="3250095"/>
              <a:ext cx="0" cy="89514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4972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84BBD18-3FA1-AE90-04CE-3C709406C8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1850" y="2490787"/>
            <a:ext cx="5448300" cy="1876425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078CCBC-B5D4-A4CB-5875-77390B709522}"/>
              </a:ext>
            </a:extLst>
          </p:cNvPr>
          <p:cNvSpPr/>
          <p:nvPr/>
        </p:nvSpPr>
        <p:spPr>
          <a:xfrm>
            <a:off x="8286750" y="1240036"/>
            <a:ext cx="1066800" cy="779460"/>
          </a:xfrm>
          <a:prstGeom prst="rect">
            <a:avLst/>
          </a:prstGeom>
          <a:solidFill>
            <a:srgbClr val="2788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D32644F-A5BC-C0F8-E693-A2BA675EFBED}"/>
              </a:ext>
            </a:extLst>
          </p:cNvPr>
          <p:cNvSpPr/>
          <p:nvPr/>
        </p:nvSpPr>
        <p:spPr>
          <a:xfrm>
            <a:off x="8286750" y="218681"/>
            <a:ext cx="1066800" cy="779460"/>
          </a:xfrm>
          <a:prstGeom prst="rect">
            <a:avLst/>
          </a:prstGeom>
          <a:solidFill>
            <a:srgbClr val="3ABB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4A81BD2-3FAB-1F64-AEE0-0A74C326F40D}"/>
              </a:ext>
            </a:extLst>
          </p:cNvPr>
          <p:cNvSpPr/>
          <p:nvPr/>
        </p:nvSpPr>
        <p:spPr>
          <a:xfrm>
            <a:off x="6870700" y="613172"/>
            <a:ext cx="1066800" cy="272256"/>
          </a:xfrm>
          <a:prstGeom prst="rect">
            <a:avLst/>
          </a:prstGeom>
          <a:solidFill>
            <a:srgbClr val="F7F3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4670575F-6D0A-4CB0-3805-AB755F8AE7A1}"/>
              </a:ext>
            </a:extLst>
          </p:cNvPr>
          <p:cNvSpPr/>
          <p:nvPr/>
        </p:nvSpPr>
        <p:spPr>
          <a:xfrm>
            <a:off x="6870700" y="266700"/>
            <a:ext cx="1066800" cy="272256"/>
          </a:xfrm>
          <a:prstGeom prst="rect">
            <a:avLst/>
          </a:prstGeom>
          <a:solidFill>
            <a:srgbClr val="FFFB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E4C84751-009D-C807-E19F-C1CD59FDC790}"/>
              </a:ext>
            </a:extLst>
          </p:cNvPr>
          <p:cNvSpPr/>
          <p:nvPr/>
        </p:nvSpPr>
        <p:spPr>
          <a:xfrm>
            <a:off x="6870700" y="1359495"/>
            <a:ext cx="1066800" cy="272256"/>
          </a:xfrm>
          <a:prstGeom prst="rect">
            <a:avLst/>
          </a:prstGeom>
          <a:solidFill>
            <a:srgbClr val="978D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76BAEEF-71A8-4002-7B4C-A5849D722604}"/>
              </a:ext>
            </a:extLst>
          </p:cNvPr>
          <p:cNvSpPr/>
          <p:nvPr/>
        </p:nvSpPr>
        <p:spPr>
          <a:xfrm>
            <a:off x="6870700" y="998141"/>
            <a:ext cx="1066800" cy="272256"/>
          </a:xfrm>
          <a:prstGeom prst="rect">
            <a:avLst/>
          </a:prstGeom>
          <a:solidFill>
            <a:srgbClr val="D7D3C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B325403F-EA9E-8B72-530E-29466FE17CFA}"/>
              </a:ext>
            </a:extLst>
          </p:cNvPr>
          <p:cNvSpPr/>
          <p:nvPr/>
        </p:nvSpPr>
        <p:spPr>
          <a:xfrm>
            <a:off x="6870700" y="1744464"/>
            <a:ext cx="1066800" cy="272256"/>
          </a:xfrm>
          <a:prstGeom prst="rect">
            <a:avLst/>
          </a:prstGeom>
          <a:solidFill>
            <a:srgbClr val="5454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58F45922-E5AA-A818-10E1-E495963863F3}"/>
              </a:ext>
            </a:extLst>
          </p:cNvPr>
          <p:cNvSpPr/>
          <p:nvPr/>
        </p:nvSpPr>
        <p:spPr>
          <a:xfrm>
            <a:off x="9702800" y="832544"/>
            <a:ext cx="1066800" cy="569714"/>
          </a:xfrm>
          <a:prstGeom prst="rect">
            <a:avLst/>
          </a:prstGeom>
          <a:solidFill>
            <a:srgbClr val="F059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28BDEDA-373D-30C1-A7F6-270512561070}"/>
              </a:ext>
            </a:extLst>
          </p:cNvPr>
          <p:cNvSpPr/>
          <p:nvPr/>
        </p:nvSpPr>
        <p:spPr>
          <a:xfrm>
            <a:off x="9702800" y="222845"/>
            <a:ext cx="1066800" cy="569714"/>
          </a:xfrm>
          <a:prstGeom prst="rect">
            <a:avLst/>
          </a:prstGeom>
          <a:solidFill>
            <a:srgbClr val="F783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0094B76-2399-BB3C-E698-EE976567F841}"/>
              </a:ext>
            </a:extLst>
          </p:cNvPr>
          <p:cNvSpPr/>
          <p:nvPr/>
        </p:nvSpPr>
        <p:spPr>
          <a:xfrm>
            <a:off x="9702800" y="1442243"/>
            <a:ext cx="1066800" cy="569714"/>
          </a:xfrm>
          <a:prstGeom prst="rect">
            <a:avLst/>
          </a:prstGeom>
          <a:solidFill>
            <a:srgbClr val="C337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6307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藍綠色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284</Words>
  <Application>Microsoft Office PowerPoint</Application>
  <PresentationFormat>寬螢幕</PresentationFormat>
  <Paragraphs>24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2" baseType="lpstr">
      <vt:lpstr>微軟正黑體</vt:lpstr>
      <vt:lpstr>Arial</vt:lpstr>
      <vt:lpstr>Calibri</vt:lpstr>
      <vt:lpstr>Calibri Light</vt:lpstr>
      <vt:lpstr>Office 佈景主題</vt:lpstr>
      <vt:lpstr>簡報百寶箱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子崴 林</dc:creator>
  <cp:lastModifiedBy>德宙 蘇</cp:lastModifiedBy>
  <cp:revision>5</cp:revision>
  <dcterms:created xsi:type="dcterms:W3CDTF">2022-08-22T08:37:53Z</dcterms:created>
  <dcterms:modified xsi:type="dcterms:W3CDTF">2022-08-27T05:12:41Z</dcterms:modified>
</cp:coreProperties>
</file>